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1" d="100"/>
          <a:sy n="91" d="100"/>
        </p:scale>
        <p:origin x="34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7E52-36C3-44EF-91C4-D53D635C7F22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F993-E0CD-4116-A75E-6B651991BCC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1980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7E52-36C3-44EF-91C4-D53D635C7F22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F993-E0CD-4116-A75E-6B651991BCC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08119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7E52-36C3-44EF-91C4-D53D635C7F22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F993-E0CD-4116-A75E-6B651991BCCF}" type="slidenum">
              <a:rPr lang="ru-KZ" smtClean="0"/>
              <a:t>‹#›</a:t>
            </a:fld>
            <a:endParaRPr lang="ru-K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62723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7E52-36C3-44EF-91C4-D53D635C7F22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F993-E0CD-4116-A75E-6B651991BCC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94301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7E52-36C3-44EF-91C4-D53D635C7F22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F993-E0CD-4116-A75E-6B651991BCCF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20035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7E52-36C3-44EF-91C4-D53D635C7F22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F993-E0CD-4116-A75E-6B651991BCC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1770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7E52-36C3-44EF-91C4-D53D635C7F22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F993-E0CD-4116-A75E-6B651991BCC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423262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7E52-36C3-44EF-91C4-D53D635C7F22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F993-E0CD-4116-A75E-6B651991BCC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60143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7E52-36C3-44EF-91C4-D53D635C7F22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F993-E0CD-4116-A75E-6B651991BCC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87666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7E52-36C3-44EF-91C4-D53D635C7F22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F993-E0CD-4116-A75E-6B651991BCC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03881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7E52-36C3-44EF-91C4-D53D635C7F22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F993-E0CD-4116-A75E-6B651991BCC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25517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7E52-36C3-44EF-91C4-D53D635C7F22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F993-E0CD-4116-A75E-6B651991BCC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96394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7E52-36C3-44EF-91C4-D53D635C7F22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F993-E0CD-4116-A75E-6B651991BCC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98406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7E52-36C3-44EF-91C4-D53D635C7F22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F993-E0CD-4116-A75E-6B651991BCC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98166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7E52-36C3-44EF-91C4-D53D635C7F22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F993-E0CD-4116-A75E-6B651991BCC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46207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7E52-36C3-44EF-91C4-D53D635C7F22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F993-E0CD-4116-A75E-6B651991BCC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58402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07E52-36C3-44EF-91C4-D53D635C7F22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80F993-E0CD-4116-A75E-6B651991BCC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87947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3A39AD6-ECA2-FE9F-5881-1C12E2F15356}"/>
              </a:ext>
            </a:extLst>
          </p:cNvPr>
          <p:cNvSpPr txBox="1"/>
          <p:nvPr/>
        </p:nvSpPr>
        <p:spPr>
          <a:xfrm>
            <a:off x="2751589" y="71117"/>
            <a:ext cx="7187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Mechanochemistry in Pharmaceutical and Biomedical Applications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495BBE-D160-A542-7BAA-E4052AC4274A}"/>
              </a:ext>
            </a:extLst>
          </p:cNvPr>
          <p:cNvSpPr txBox="1"/>
          <p:nvPr/>
        </p:nvSpPr>
        <p:spPr>
          <a:xfrm>
            <a:off x="533841" y="519592"/>
            <a:ext cx="8903773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1600" b="1" i="0" dirty="0">
                <a:effectLst/>
                <a:latin typeface="var(--font-fk-grotesk)"/>
              </a:rPr>
              <a:t>Significance for Pharmaceutical Development</a:t>
            </a:r>
          </a:p>
          <a:p>
            <a:pPr algn="l">
              <a:buNone/>
            </a:pPr>
            <a:r>
              <a:rPr lang="en-US" sz="1600" b="0" i="0" dirty="0">
                <a:effectLst/>
                <a:latin typeface="fkGroteskNeue"/>
              </a:rPr>
              <a:t>Mechanochemistry is revolutionizing drug discovery and manufacturing by offering solvent-free, energy-efficient, and scalable synthesis routes. The pharmaceutical industry is actively investing in mechanochemical technologies.</a:t>
            </a:r>
          </a:p>
          <a:p>
            <a:pPr algn="l">
              <a:buNone/>
            </a:pPr>
            <a:r>
              <a:rPr lang="en-US" sz="1600" b="1" i="0" dirty="0">
                <a:effectLst/>
                <a:latin typeface="fkGroteskNeue"/>
              </a:rPr>
              <a:t>Why mechanochemistry matters in pharma:</a:t>
            </a:r>
            <a:endParaRPr lang="en-US" sz="16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sz="1600" b="1" i="0" dirty="0">
                <a:effectLst/>
                <a:latin typeface="fkGroteskNeue"/>
              </a:rPr>
              <a:t>Regulatory alignment:</a:t>
            </a:r>
            <a:endParaRPr lang="en-US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FDA and EMA increasingly favor green chemistry in drug manufacturing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Solvent reduction and waste minimization reduce regulatory scrutiny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Quality by Design (</a:t>
            </a:r>
            <a:r>
              <a:rPr lang="en-US" sz="1600" b="0" i="0" dirty="0" err="1">
                <a:effectLst/>
                <a:latin typeface="fkGroteskNeue"/>
              </a:rPr>
              <a:t>QbD</a:t>
            </a:r>
            <a:r>
              <a:rPr lang="en-US" sz="1600" b="0" i="0" dirty="0">
                <a:effectLst/>
                <a:latin typeface="fkGroteskNeue"/>
              </a:rPr>
              <a:t>) principles align with mechanochemistry's process control advantages</a:t>
            </a:r>
          </a:p>
          <a:p>
            <a:pPr algn="l">
              <a:buNone/>
            </a:pPr>
            <a:r>
              <a:rPr lang="en-US" sz="1600" b="1" i="0" dirty="0">
                <a:effectLst/>
                <a:latin typeface="fkGroteskNeue"/>
              </a:rPr>
              <a:t>Cost reduction:</a:t>
            </a:r>
            <a:endParaRPr lang="en-US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Mechanochemical synthesis can reduce API production costs by 20–50%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Particularly valuable for expensive, complex molecules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Solvent elimination saves millions annually at production scale</a:t>
            </a:r>
          </a:p>
          <a:p>
            <a:pPr algn="l">
              <a:buNone/>
            </a:pPr>
            <a:r>
              <a:rPr lang="en-US" sz="1600" b="1" i="0" dirty="0">
                <a:effectLst/>
                <a:latin typeface="fkGroteskNeue"/>
              </a:rPr>
              <a:t>Speed to market:</a:t>
            </a:r>
            <a:endParaRPr lang="en-US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Faster synthesis enables quicker clinical trial initiation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Continuous manufacturing potential shortens development cycles</a:t>
            </a:r>
          </a:p>
          <a:p>
            <a:pPr algn="l">
              <a:buNone/>
            </a:pPr>
            <a:r>
              <a:rPr lang="en-US" sz="1600" b="1" i="0" dirty="0">
                <a:effectLst/>
                <a:latin typeface="fkGroteskNeue"/>
              </a:rPr>
              <a:t>Access to new therapeutics:</a:t>
            </a:r>
            <a:endParaRPr lang="en-US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Some compounds inaccessible via conventional solution chemistry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Mechanochemistry enables novel reaction pathways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Potential for personalized medicine (on-demand synthesis)</a:t>
            </a:r>
          </a:p>
          <a:p>
            <a:pPr algn="l">
              <a:buNone/>
            </a:pPr>
            <a:r>
              <a:rPr lang="en-US" sz="1600" b="1" i="0" dirty="0">
                <a:effectLst/>
                <a:latin typeface="fkGroteskNeue"/>
              </a:rPr>
              <a:t>Sustainability credentials:</a:t>
            </a:r>
            <a:endParaRPr lang="en-US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Corporate ESG commitments and consumer preference for green products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Pharmaceutical companies pursuing carbon-neutral operations by 2030–2050</a:t>
            </a:r>
          </a:p>
        </p:txBody>
      </p:sp>
    </p:spTree>
    <p:extLst>
      <p:ext uri="{BB962C8B-B14F-4D97-AF65-F5344CB8AC3E}">
        <p14:creationId xmlns:p14="http://schemas.microsoft.com/office/powerpoint/2010/main" val="95175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40657D-C7C7-D38F-AF7C-1A958EFAF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4A33F0E-9722-A6D9-408C-27A2F02C762F}"/>
              </a:ext>
            </a:extLst>
          </p:cNvPr>
          <p:cNvSpPr txBox="1"/>
          <p:nvPr/>
        </p:nvSpPr>
        <p:spPr>
          <a:xfrm>
            <a:off x="2751589" y="71117"/>
            <a:ext cx="7187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Mechanochemistry in Pharmaceutical and Biomedical Applications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77D176-7D0B-68F4-613C-CE980801E309}"/>
              </a:ext>
            </a:extLst>
          </p:cNvPr>
          <p:cNvSpPr txBox="1"/>
          <p:nvPr/>
        </p:nvSpPr>
        <p:spPr>
          <a:xfrm>
            <a:off x="633367" y="876816"/>
            <a:ext cx="9869649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sz="1400" b="1" i="0" dirty="0">
                <a:effectLst/>
                <a:latin typeface="var(--font-fk-grotesk)"/>
              </a:rPr>
              <a:t>Mechanochemical Synthesis of APIs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Active Pharmaceutical Ingredients (APIs):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sz="1400" b="0" i="0" dirty="0">
                <a:effectLst/>
                <a:latin typeface="fkGroteskNeue"/>
              </a:rPr>
              <a:t>APIs are the biologically active compounds in medicines. Traditional synthesis often involves multiple steps, toxic solvents, and heating.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Examples of mechanochemically synthesized APIs: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Aspirin (acetylsalicylic acid):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Traditional: acetic anhydride + salicylic acid in organic solvent, heating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Mechanochemical: solid-state reaction via ball milling at room temperature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Yield: &gt;95% (vs. ~80% conventional)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Solvent waste: zero vs. significant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Cost reduction: 25–35%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Status: laboratory scale proven; pilot production being evaluated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Paracetamol (acetaminophen):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Traditional: multi-step synthesis with heating and purification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Mechanochemical: direct condensation via co-milling of precursors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Advantages: single-pot reaction, minimal waste, faster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Scalability: promising; pharmaceutical companies conducting feasibility studies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Ibuprofen: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Traditional: 6-step synthesis, significant solvent use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Mechanochemical: shortened route via mechanochemical coupling of intermediates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Energy reduction: 60–70%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Commercialization timeline: pilot plants operational in Europe</a:t>
            </a:r>
          </a:p>
        </p:txBody>
      </p:sp>
    </p:spTree>
    <p:extLst>
      <p:ext uri="{BB962C8B-B14F-4D97-AF65-F5344CB8AC3E}">
        <p14:creationId xmlns:p14="http://schemas.microsoft.com/office/powerpoint/2010/main" val="3199170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6648E-73A5-E5F2-C482-D66C0F1B5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AE94A2C-28A6-4E7C-C4C1-A3CD4E7E3634}"/>
              </a:ext>
            </a:extLst>
          </p:cNvPr>
          <p:cNvSpPr txBox="1"/>
          <p:nvPr/>
        </p:nvSpPr>
        <p:spPr>
          <a:xfrm>
            <a:off x="2751589" y="71117"/>
            <a:ext cx="7187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Mechanochemistry in Pharmaceutical and Biomedical Applications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E87124-BABC-B66A-6B97-4A5299C5F39E}"/>
              </a:ext>
            </a:extLst>
          </p:cNvPr>
          <p:cNvSpPr txBox="1"/>
          <p:nvPr/>
        </p:nvSpPr>
        <p:spPr>
          <a:xfrm>
            <a:off x="406865" y="534203"/>
            <a:ext cx="10230375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sz="1400" b="1" i="0" dirty="0">
                <a:effectLst/>
                <a:latin typeface="var(--font-fk-grotesk)"/>
              </a:rPr>
              <a:t> Cocrystals and Polymorphic Control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Cocrystals: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sz="1400" b="0" i="0" dirty="0">
                <a:effectLst/>
                <a:latin typeface="fkGroteskNeue"/>
              </a:rPr>
              <a:t>Cocrystals are crystalline compounds containing two or more different molecular components in a fixed stoichiometric ratio. They can dramatically improve drug properties.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Advantages over neat API: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Enhanced solubility (bioavailability)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Modified melting point (thermal stability)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Altered crystal habits (manufacturability)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Potential for patent extension (new IP)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Mechanochemical cocrystal synthesis: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Mechanical mixing of drug + cocrystallizing agent (carboxylic acid, amide, alcohol)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Forms hydrogen bonds and other interactions → cocrystal structure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Room-temperature solid-state reaction; no solvent needed (or minimal LAG)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Examples: cocrystals of ibuprofen with nicotinamide, caffeine with citric acid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Industrial adoption: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Multiple FDA-approved drugs now exist as cocrystals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Mechanochemical synthesis reduces development time vs. slow crystallization methods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Cost advantage drives pharmaceutical investment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Polymorphic forms: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sz="1400" b="0" i="0" dirty="0">
                <a:effectLst/>
                <a:latin typeface="fkGroteskNeue"/>
              </a:rPr>
              <a:t>APIs often exist in multiple crystal forms (polymorphs) with different properties. Mechanical activation can preferentially form specific polymorphs.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Polymorph A: insoluble, inactive (or toxic)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Polymorph B: soluble, active, desired form</a:t>
            </a:r>
          </a:p>
          <a:p>
            <a:pPr algn="l">
              <a:buNone/>
            </a:pPr>
            <a:r>
              <a:rPr lang="fr-FR" sz="1400" b="0" i="0" dirty="0">
                <a:effectLst/>
                <a:latin typeface="fkGroteskNeue"/>
              </a:rPr>
              <a:t>Mechanochemistry controls which polymorph forms through: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Milling energy (intensity, time)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Temperature during milling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Additives and solvents (LAG)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Industrial relevance:</a:t>
            </a:r>
            <a:r>
              <a:rPr lang="fr-FR" sz="1400" b="0" i="0" dirty="0">
                <a:effectLst/>
                <a:latin typeface="fkGroteskNeue"/>
              </a:rPr>
              <a:t> Polymorphic purity control is critical for regulatory approval and performance consistency.</a:t>
            </a:r>
          </a:p>
        </p:txBody>
      </p:sp>
    </p:spTree>
    <p:extLst>
      <p:ext uri="{BB962C8B-B14F-4D97-AF65-F5344CB8AC3E}">
        <p14:creationId xmlns:p14="http://schemas.microsoft.com/office/powerpoint/2010/main" val="3843294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DDB54B-899E-2A64-4B6A-555E4C060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D47EA7-735D-1C09-9DB9-8DB3C417D196}"/>
              </a:ext>
            </a:extLst>
          </p:cNvPr>
          <p:cNvSpPr txBox="1"/>
          <p:nvPr/>
        </p:nvSpPr>
        <p:spPr>
          <a:xfrm>
            <a:off x="2751589" y="71117"/>
            <a:ext cx="7187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Mechanochemistry in Pharmaceutical and Biomedical Applications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7CFC98-EE4D-E00C-FACF-6CE045E09DA5}"/>
              </a:ext>
            </a:extLst>
          </p:cNvPr>
          <p:cNvSpPr txBox="1"/>
          <p:nvPr/>
        </p:nvSpPr>
        <p:spPr>
          <a:xfrm>
            <a:off x="473976" y="689788"/>
            <a:ext cx="10683381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sz="1400" b="1" i="0" dirty="0">
                <a:effectLst/>
                <a:latin typeface="var(--font-fk-grotesk)"/>
              </a:rPr>
              <a:t>Bioavailability Enhancement</a:t>
            </a:r>
          </a:p>
          <a:p>
            <a:pPr algn="l">
              <a:buNone/>
            </a:pPr>
            <a:r>
              <a:rPr lang="fr-FR" sz="1400" b="0" i="0" dirty="0">
                <a:effectLst/>
                <a:latin typeface="fkGroteskNeue"/>
              </a:rPr>
              <a:t>Poorly soluble drugs represent a major challenge in pharmaceutical development. Mechanochemistry offers elegant solutions.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Mechanisms of bioavailability improvement: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Nanoparticle formation: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Grinding drug powder to nanocrystalline size (&lt;100 nm) increases surface area dramatically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Enhanced dissolution rate (Noyes-Whitney equation shows inverse size dependence)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Faster absorption → higher bioavailability (Fabs)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Example: poorly soluble drug (Class II in Biopharmaceutical Classification System) becomes bioavailable after nanonization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Amorphous phase creation: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Mechanical treatment can partially or completely amorphize crystalline API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Amorphous form typically 100–1000× more soluble than crystalline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Trade-off: amorphous form thermodynamically metastable; stability must be controlled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Solid dispersions: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Mechanical co-milling of drug with water-soluble polymer (PVP, HPMC)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Creates intimate drug-polymer composite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Polymer acts as stabilizer, prevents crystallization, improves wetting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Commercial products using this approach: Zelboraf (vemurafenib), Kalydeco (ivacaftor)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Salt and ester formation: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Mechanochemical reaction of free drug with acid/base or alkylating agent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Produces salt or ester form with improved solubility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Example: cocaine hydrochloride from cocaine base + HCl via milling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Results: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Bioavailability increase: 2–10× typical; up to 50× in exceptional cases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Dose reduction possible → fewer side effects, better patient compliance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Commercial impact: enabling development of previously shelved poorly soluble compounds</a:t>
            </a:r>
          </a:p>
        </p:txBody>
      </p:sp>
    </p:spTree>
    <p:extLst>
      <p:ext uri="{BB962C8B-B14F-4D97-AF65-F5344CB8AC3E}">
        <p14:creationId xmlns:p14="http://schemas.microsoft.com/office/powerpoint/2010/main" val="918564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25353-B0F4-9549-50F0-E3E98C386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FFD7E8-082C-A72C-072F-F0F0F8B9A350}"/>
              </a:ext>
            </a:extLst>
          </p:cNvPr>
          <p:cNvSpPr txBox="1"/>
          <p:nvPr/>
        </p:nvSpPr>
        <p:spPr>
          <a:xfrm>
            <a:off x="2751589" y="71117"/>
            <a:ext cx="7187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Mechanochemistry in Pharmaceutical and Biomedical Applications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B6FCA2-C328-F61E-51F2-829EDECBE8D9}"/>
              </a:ext>
            </a:extLst>
          </p:cNvPr>
          <p:cNvSpPr txBox="1"/>
          <p:nvPr/>
        </p:nvSpPr>
        <p:spPr>
          <a:xfrm>
            <a:off x="440422" y="660675"/>
            <a:ext cx="9164972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sz="1400" b="1" i="0" dirty="0">
                <a:effectLst/>
                <a:latin typeface="var(--font-fk-grotesk)"/>
              </a:rPr>
              <a:t>Bioactive Materials and Tissue Engineering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Bioceramics and bioglasses: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sz="1400" b="0" i="0" dirty="0">
                <a:effectLst/>
                <a:latin typeface="fkGroteskNeue"/>
              </a:rPr>
              <a:t>Calcium phosphate (hydroxyapatite, </a:t>
            </a:r>
            <a:r>
              <a:rPr lang="el-GR" sz="1400" b="0" i="0" dirty="0">
                <a:effectLst/>
                <a:latin typeface="fkGroteskNeue"/>
              </a:rPr>
              <a:t>β-</a:t>
            </a:r>
            <a:r>
              <a:rPr lang="fr-FR" sz="1400" b="0" i="0" dirty="0">
                <a:effectLst/>
                <a:latin typeface="fkGroteskNeue"/>
              </a:rPr>
              <a:t>tricalcium phosphate) and bioactive glasses for bone regeneration synthesized and activated via mechanochemistry.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Advantages: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Control over crystal phase and size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Increased surface reactivity promotes cell adhesion and bone formation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Reduced synthesis temperature vs. conventional sintering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Scalable to high volumes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Composite scaffolds: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Mechanochemical incorporation of polymers (collagen, chitosan) with ceramic phases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Creates porous, interconnected structures suitable for tissue growth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Mechanical mixing ensures uniform phase distribution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Drug-loaded bioceramics: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Co-grinding of antibiotic or growth factor with ceramic matrix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Controlled release of bioactive agent during biodegradation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Applications: infection-resistant implants, enhanced healing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Tissue engineering strategy: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Scaffold (3D porous structure) mechanochemically synthesized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Seeded with cells ex vivo or in situ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Implanted for tissue regeneration (bone, cartilage, skin)</a:t>
            </a:r>
          </a:p>
        </p:txBody>
      </p:sp>
    </p:spTree>
    <p:extLst>
      <p:ext uri="{BB962C8B-B14F-4D97-AF65-F5344CB8AC3E}">
        <p14:creationId xmlns:p14="http://schemas.microsoft.com/office/powerpoint/2010/main" val="551095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B3323E-5BBB-9894-2785-B0D86F47D6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E5BF484-0EFA-2A6A-00CC-956ACF7CC062}"/>
              </a:ext>
            </a:extLst>
          </p:cNvPr>
          <p:cNvSpPr txBox="1"/>
          <p:nvPr/>
        </p:nvSpPr>
        <p:spPr>
          <a:xfrm>
            <a:off x="2751589" y="71117"/>
            <a:ext cx="7187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Mechanochemistry in Pharmaceutical and Biomedical Applications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89FDEB-45F8-404C-2ACD-5794880F1914}"/>
              </a:ext>
            </a:extLst>
          </p:cNvPr>
          <p:cNvSpPr txBox="1"/>
          <p:nvPr/>
        </p:nvSpPr>
        <p:spPr>
          <a:xfrm>
            <a:off x="658534" y="797510"/>
            <a:ext cx="9053819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sz="1600" b="1" i="0" dirty="0">
                <a:effectLst/>
                <a:latin typeface="var(--font-fk-grotesk)"/>
              </a:rPr>
              <a:t>Drug Delivery Systems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Nanoparticles for targeting and delivery: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sz="1600" b="0" i="0" dirty="0">
                <a:effectLst/>
                <a:latin typeface="fkGroteskNeue"/>
              </a:rPr>
              <a:t>Metal and metal oxide nanoparticles synthesized mechanochemically as drug carriers.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Strategies: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Surface coating: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Mechanochemical grinding of drug with nanoparticle carrier (silica, iron oxide, gold)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Drug adheres to surface or embeds in carrier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Enables passive or active targeting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Magnetic targeting: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Fe₃O₄ nanoparticles loaded with drug via milling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External magnetic field guides nanoparticles to target tissue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Reduces systemic exposure, lowers side effects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Applications: cancer therapy, inflammation treatment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pH-responsive delivery: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Co-milling of drug with pH-sensitive polymer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Nanoparticles stable at physiological pH; release drug in acidic tumor or inflammatory microenvironment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Biodegradable carriers: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Mechanochemical synthesis of polylactic acid (PLA), polylactic-co-glycolic acid (PLGA) nanoparticles with incorporated drug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Nanoparticles degrade over days/weeks; sustained drug release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Commercial products: Abraxane (paclitaxel-albumin nanoparticles)</a:t>
            </a:r>
          </a:p>
        </p:txBody>
      </p:sp>
    </p:spTree>
    <p:extLst>
      <p:ext uri="{BB962C8B-B14F-4D97-AF65-F5344CB8AC3E}">
        <p14:creationId xmlns:p14="http://schemas.microsoft.com/office/powerpoint/2010/main" val="396756232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1108</Words>
  <Application>Microsoft Office PowerPoint</Application>
  <PresentationFormat>Широкоэкранный</PresentationFormat>
  <Paragraphs>139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fkGroteskNeue</vt:lpstr>
      <vt:lpstr>Trebuchet MS</vt:lpstr>
      <vt:lpstr>var(--font-fk-grotesk)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Бахадур Аскар</dc:creator>
  <cp:lastModifiedBy>Бахадур Аскар</cp:lastModifiedBy>
  <cp:revision>1</cp:revision>
  <dcterms:created xsi:type="dcterms:W3CDTF">2025-11-09T15:16:36Z</dcterms:created>
  <dcterms:modified xsi:type="dcterms:W3CDTF">2025-11-09T15:21:04Z</dcterms:modified>
</cp:coreProperties>
</file>